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8" r:id="rId1"/>
  </p:sldMasterIdLst>
  <p:notesMasterIdLst>
    <p:notesMasterId r:id="rId22"/>
  </p:notesMasterIdLst>
  <p:sldIdLst>
    <p:sldId id="499" r:id="rId2"/>
    <p:sldId id="496" r:id="rId3"/>
    <p:sldId id="503" r:id="rId4"/>
    <p:sldId id="504" r:id="rId5"/>
    <p:sldId id="505" r:id="rId6"/>
    <p:sldId id="506" r:id="rId7"/>
    <p:sldId id="513" r:id="rId8"/>
    <p:sldId id="507" r:id="rId9"/>
    <p:sldId id="509" r:id="rId10"/>
    <p:sldId id="508" r:id="rId11"/>
    <p:sldId id="510" r:id="rId12"/>
    <p:sldId id="511" r:id="rId13"/>
    <p:sldId id="512" r:id="rId14"/>
    <p:sldId id="521" r:id="rId15"/>
    <p:sldId id="514" r:id="rId16"/>
    <p:sldId id="502" r:id="rId17"/>
    <p:sldId id="516" r:id="rId18"/>
    <p:sldId id="515" r:id="rId19"/>
    <p:sldId id="517" r:id="rId20"/>
    <p:sldId id="518" r:id="rId21"/>
  </p:sldIdLst>
  <p:sldSz cx="12192000" cy="6858000"/>
  <p:notesSz cx="6858000" cy="9144000"/>
  <p:custDataLst>
    <p:tags r:id="rId23"/>
  </p:custDataLst>
  <p:defaultTextStyle>
    <a:defPPr>
      <a:defRPr lang="en-L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riam Seiter" initials="MS" lastIdx="3" clrIdx="0">
    <p:extLst>
      <p:ext uri="{19B8F6BF-5375-455C-9EA6-DF929625EA0E}">
        <p15:presenceInfo xmlns:p15="http://schemas.microsoft.com/office/powerpoint/2012/main" userId="S-1-5-21-564465960-273603130-1418531652-13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746"/>
    <a:srgbClr val="418D53"/>
    <a:srgbClr val="6459A1"/>
    <a:srgbClr val="E0340D"/>
    <a:srgbClr val="1C2D4B"/>
    <a:srgbClr val="18B7D7"/>
    <a:srgbClr val="ECF5FA"/>
    <a:srgbClr val="76B542"/>
    <a:srgbClr val="F37427"/>
    <a:srgbClr val="A3C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07" autoAdjust="0"/>
    <p:restoredTop sz="86618" autoAdjust="0"/>
  </p:normalViewPr>
  <p:slideViewPr>
    <p:cSldViewPr snapToGrid="0" snapToObjects="1">
      <p:cViewPr varScale="1">
        <p:scale>
          <a:sx n="55" d="100"/>
          <a:sy n="55" d="100"/>
        </p:scale>
        <p:origin x="1016" y="3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59710-9B82-BC40-A161-043CFD92806A}" type="datetimeFigureOut">
              <a:rPr lang="fr-FR" smtClean="0"/>
              <a:t>13/05/2024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0FF33-6A4D-A349-858D-0F8304855D9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520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Projektname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Name des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Projektes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Ort: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Gemeinde/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Adresse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Projekttyp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Schule/Maison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Relais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Sportkomplex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Kulturhaus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Bürogebäude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usw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b="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Gebäude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Sanierung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Neubau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Budget: </a:t>
            </a:r>
            <a:r>
              <a:rPr lang="en-US" sz="1200" b="0" i="1" dirty="0">
                <a:latin typeface="Arial" panose="020B0604020202020204" pitchFamily="34" charset="0"/>
                <a:cs typeface="Arial" panose="020B0604020202020204" pitchFamily="34" charset="0"/>
              </a:rPr>
              <a:t>XXX €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Periode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Beginn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und Ende der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Arbeiten</a:t>
            </a:r>
            <a:endParaRPr lang="en-US" sz="1200" dirty="0"/>
          </a:p>
          <a:p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Beschreibung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Beschreibung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Projektes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Ziele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Ziele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Bezug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auf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Nachhaltigkeit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und/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Kreislauffähigkeit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Siehe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Sheet “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Projektbeschreibung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”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BauCheck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0FF33-6A4D-A349-858D-0F8304855D9F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0445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ym typeface="Wingdings" panose="05000000000000000000" pitchFamily="2" charset="2"/>
              </a:rPr>
              <a:t> Sheet </a:t>
            </a:r>
            <a:r>
              <a:rPr lang="de-DE" sz="12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1200" i="1" dirty="0" err="1">
                <a:sym typeface="Wingdings" panose="05000000000000000000" pitchFamily="2" charset="2"/>
              </a:rPr>
              <a:t>Projektentwicklung</a:t>
            </a:r>
            <a:r>
              <a:rPr lang="de-DE" sz="12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n-US" i="1" dirty="0" err="1">
                <a:sym typeface="Wingdings" panose="05000000000000000000" pitchFamily="2" charset="2"/>
              </a:rPr>
              <a:t>im</a:t>
            </a:r>
            <a:r>
              <a:rPr lang="en-US" i="1" dirty="0">
                <a:sym typeface="Wingdings" panose="05000000000000000000" pitchFamily="2" charset="2"/>
              </a:rPr>
              <a:t> </a:t>
            </a:r>
            <a:r>
              <a:rPr lang="en-US" i="1" dirty="0" err="1">
                <a:sym typeface="Wingdings" panose="05000000000000000000" pitchFamily="2" charset="2"/>
              </a:rPr>
              <a:t>BauCheck</a:t>
            </a:r>
            <a:endParaRPr lang="en-GB" i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0FF33-6A4D-A349-858D-0F8304855D9F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6425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thematischen</a:t>
            </a:r>
            <a:r>
              <a:rPr lang="de-D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Prioritäten 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können je nach Projekt ganz unterschiedlich sein und sollten </a:t>
            </a:r>
            <a:r>
              <a:rPr lang="de-D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den Kontext angepasst 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werden. Entscheiden Sie sich im Rahmen Ihres Projektes für eine </a:t>
            </a:r>
            <a:r>
              <a:rPr lang="de-D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überschaubare Selektion 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Prioritäten, welche dann möglichst im Detail und umfassend ausgearbeitet und anschließend umgesetzt werden.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>
                <a:sym typeface="Wingdings" panose="05000000000000000000" pitchFamily="2" charset="2"/>
              </a:rPr>
              <a:t> Sheet </a:t>
            </a:r>
            <a:r>
              <a:rPr lang="de-DE" sz="18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1800" i="1" dirty="0" err="1">
                <a:sym typeface="Wingdings" panose="05000000000000000000" pitchFamily="2" charset="2"/>
              </a:rPr>
              <a:t>Projektentwicklung</a:t>
            </a:r>
            <a:r>
              <a:rPr lang="de-DE" sz="18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n-US" sz="1800" i="1" dirty="0" err="1">
                <a:sym typeface="Wingdings" panose="05000000000000000000" pitchFamily="2" charset="2"/>
              </a:rPr>
              <a:t>im</a:t>
            </a:r>
            <a:r>
              <a:rPr lang="en-US" sz="1800" i="1" dirty="0">
                <a:sym typeface="Wingdings" panose="05000000000000000000" pitchFamily="2" charset="2"/>
              </a:rPr>
              <a:t> </a:t>
            </a:r>
            <a:r>
              <a:rPr lang="en-US" sz="1800" i="1" dirty="0" err="1">
                <a:sym typeface="Wingdings" panose="05000000000000000000" pitchFamily="2" charset="2"/>
              </a:rPr>
              <a:t>BauCheck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r>
              <a:rPr lang="en-GB" u="sng" dirty="0" err="1"/>
              <a:t>Beispiel</a:t>
            </a:r>
            <a:r>
              <a:rPr lang="en-GB" u="sng" dirty="0"/>
              <a:t>: </a:t>
            </a:r>
          </a:p>
          <a:p>
            <a:r>
              <a:rPr lang="en-GB" dirty="0" err="1"/>
              <a:t>Bau</a:t>
            </a:r>
            <a:r>
              <a:rPr lang="en-GB" dirty="0"/>
              <a:t> </a:t>
            </a:r>
            <a:r>
              <a:rPr lang="en-GB" dirty="0" err="1"/>
              <a:t>einer</a:t>
            </a:r>
            <a:r>
              <a:rPr lang="en-GB" dirty="0"/>
              <a:t> </a:t>
            </a:r>
            <a:r>
              <a:rPr lang="en-GB" dirty="0" err="1"/>
              <a:t>neuen</a:t>
            </a:r>
            <a:r>
              <a:rPr lang="en-GB" dirty="0"/>
              <a:t> Schule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de-DE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„Gesundheit“ </a:t>
            </a:r>
            <a:r>
              <a:rPr lang="en-GB" dirty="0" err="1">
                <a:sym typeface="Wingdings" panose="05000000000000000000" pitchFamily="2" charset="2"/>
              </a:rPr>
              <a:t>als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Priorität</a:t>
            </a:r>
            <a:endParaRPr lang="en-GB" dirty="0">
              <a:sym typeface="Wingdings" panose="05000000000000000000" pitchFamily="2" charset="2"/>
            </a:endParaRPr>
          </a:p>
          <a:p>
            <a:r>
              <a:rPr lang="en-GB" dirty="0" err="1">
                <a:sym typeface="Wingdings" panose="05000000000000000000" pitchFamily="2" charset="2"/>
              </a:rPr>
              <a:t>Auswahl</a:t>
            </a:r>
            <a:r>
              <a:rPr lang="en-GB" dirty="0">
                <a:sym typeface="Wingdings" panose="05000000000000000000" pitchFamily="2" charset="2"/>
              </a:rPr>
              <a:t> an </a:t>
            </a:r>
            <a:r>
              <a:rPr lang="en-GB" dirty="0" err="1">
                <a:sym typeface="Wingdings" panose="05000000000000000000" pitchFamily="2" charset="2"/>
              </a:rPr>
              <a:t>folgenden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prioritären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Zielen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aus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dem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BauCheck</a:t>
            </a:r>
            <a:r>
              <a:rPr lang="en-GB" dirty="0">
                <a:sym typeface="Wingdings" panose="05000000000000000000" pitchFamily="2" charset="2"/>
              </a:rPr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dirty="0"/>
              <a:t>1.3.5 </a:t>
            </a:r>
            <a:r>
              <a:rPr lang="fr-FR" sz="1200" dirty="0" err="1"/>
              <a:t>Nutzung</a:t>
            </a:r>
            <a:r>
              <a:rPr lang="fr-FR" sz="1200" dirty="0"/>
              <a:t> </a:t>
            </a:r>
            <a:r>
              <a:rPr lang="fr-FR" sz="1200" dirty="0" err="1"/>
              <a:t>gesunder</a:t>
            </a:r>
            <a:r>
              <a:rPr lang="fr-FR" sz="1200" dirty="0"/>
              <a:t> </a:t>
            </a:r>
            <a:r>
              <a:rPr lang="fr-FR" sz="1200" dirty="0" err="1"/>
              <a:t>Materialien</a:t>
            </a:r>
            <a:endParaRPr lang="fr-FR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dirty="0"/>
              <a:t>3.1.1 Hohe </a:t>
            </a:r>
            <a:r>
              <a:rPr lang="fr-FR" sz="1200" dirty="0" err="1"/>
              <a:t>Innenraumluftqualität</a:t>
            </a:r>
            <a:endParaRPr lang="fr-FR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dirty="0"/>
              <a:t>3.1.5 </a:t>
            </a:r>
            <a:r>
              <a:rPr lang="fr-FR" sz="1200" dirty="0" err="1"/>
              <a:t>Elektrobiologie</a:t>
            </a:r>
            <a:r>
              <a:rPr lang="fr-FR" sz="12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0FF33-6A4D-A349-858D-0F8304855D9F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6370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ym typeface="Wingdings" panose="05000000000000000000" pitchFamily="2" charset="2"/>
              </a:rPr>
              <a:t> Sheet </a:t>
            </a:r>
            <a:r>
              <a:rPr lang="de-DE" sz="12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1200" i="1" dirty="0" err="1">
                <a:sym typeface="Wingdings" panose="05000000000000000000" pitchFamily="2" charset="2"/>
              </a:rPr>
              <a:t>Projektentwicklung</a:t>
            </a:r>
            <a:r>
              <a:rPr lang="de-DE" sz="12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i="1" dirty="0">
                <a:sym typeface="Wingdings" panose="05000000000000000000" pitchFamily="2" charset="2"/>
              </a:rPr>
              <a:t> </a:t>
            </a:r>
            <a:r>
              <a:rPr lang="en-US" i="1" dirty="0" err="1">
                <a:sym typeface="Wingdings" panose="05000000000000000000" pitchFamily="2" charset="2"/>
              </a:rPr>
              <a:t>im</a:t>
            </a:r>
            <a:r>
              <a:rPr lang="en-US" i="1" dirty="0">
                <a:sym typeface="Wingdings" panose="05000000000000000000" pitchFamily="2" charset="2"/>
              </a:rPr>
              <a:t> </a:t>
            </a:r>
            <a:r>
              <a:rPr lang="en-US" i="1" dirty="0" err="1">
                <a:sym typeface="Wingdings" panose="05000000000000000000" pitchFamily="2" charset="2"/>
              </a:rPr>
              <a:t>BauCheck</a:t>
            </a:r>
            <a:endParaRPr lang="en-GB" i="1" dirty="0"/>
          </a:p>
          <a:p>
            <a:endParaRPr lang="en-GB" dirty="0"/>
          </a:p>
          <a:p>
            <a:r>
              <a:rPr lang="en-GB" dirty="0"/>
              <a:t>Die </a:t>
            </a:r>
            <a:r>
              <a:rPr lang="en-GB" dirty="0" err="1"/>
              <a:t>projektspezifischen</a:t>
            </a:r>
            <a:r>
              <a:rPr lang="en-GB" dirty="0"/>
              <a:t> </a:t>
            </a:r>
            <a:r>
              <a:rPr lang="de-DE" sz="1200" b="0" kern="1200" dirty="0">
                <a:solidFill>
                  <a:srgbClr val="E034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Ziele/Maßnahmen können zusätzlich zu den Gebäudestandards definiert werden. Während die </a:t>
            </a:r>
            <a:r>
              <a:rPr lang="de-DE" sz="1200" b="0" u="sng" kern="1200" dirty="0">
                <a:solidFill>
                  <a:srgbClr val="E034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Gebäudestadards</a:t>
            </a:r>
            <a:r>
              <a:rPr lang="de-DE" sz="1200" b="0" kern="1200" dirty="0">
                <a:solidFill>
                  <a:srgbClr val="E034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generell als </a:t>
            </a:r>
            <a:r>
              <a:rPr lang="de-DE" sz="1200" b="0" u="sng" kern="1200" dirty="0">
                <a:solidFill>
                  <a:srgbClr val="E034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für alle Gebäude </a:t>
            </a:r>
            <a:r>
              <a:rPr lang="de-DE" sz="1200" b="0" kern="1200" dirty="0">
                <a:solidFill>
                  <a:srgbClr val="E034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gelten, sind die </a:t>
            </a:r>
            <a:r>
              <a:rPr lang="de-DE" sz="1200" b="0" u="sng" kern="1200" dirty="0">
                <a:solidFill>
                  <a:srgbClr val="E034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projektspezifischen Ziele/Maßnahmen projektabhängig</a:t>
            </a:r>
            <a:r>
              <a:rPr lang="de-DE" sz="1200" b="0" kern="1200" dirty="0">
                <a:solidFill>
                  <a:srgbClr val="E034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können je nach Kontext variieren. 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0FF33-6A4D-A349-858D-0F8304855D9F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9675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ym typeface="Wingdings" panose="05000000000000000000" pitchFamily="2" charset="2"/>
              </a:rPr>
              <a:t> Sheet </a:t>
            </a:r>
            <a:r>
              <a:rPr lang="de-DE" sz="12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AT" i="1" dirty="0">
                <a:latin typeface="Arial" panose="020B0604020202020204" pitchFamily="34" charset="0"/>
                <a:cs typeface="Arial" panose="020B0604020202020204" pitchFamily="34" charset="0"/>
              </a:rPr>
              <a:t>Übersicht“ im BauCheck</a:t>
            </a:r>
            <a:endParaRPr lang="en-GB" i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0FF33-6A4D-A349-858D-0F8304855D9F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9864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ym typeface="Wingdings" panose="05000000000000000000" pitchFamily="2" charset="2"/>
              </a:rPr>
              <a:t> Sheet </a:t>
            </a:r>
            <a:r>
              <a:rPr lang="de-DE" sz="12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1200" i="1" dirty="0" err="1">
                <a:sym typeface="Wingdings" panose="05000000000000000000" pitchFamily="2" charset="2"/>
              </a:rPr>
              <a:t>Projektevaluation</a:t>
            </a:r>
            <a:r>
              <a:rPr lang="de-DE" sz="12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de-AT" i="1" dirty="0">
                <a:latin typeface="Arial" panose="020B0604020202020204" pitchFamily="34" charset="0"/>
                <a:cs typeface="Arial" panose="020B0604020202020204" pitchFamily="34" charset="0"/>
              </a:rPr>
              <a:t>im BauCheck</a:t>
            </a:r>
            <a:endParaRPr lang="en-GB" i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0FF33-6A4D-A349-858D-0F8304855D9F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32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Projektname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Name des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Projektes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Ort: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Gemeinde/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Adresse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Projekttyp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Schule/Maison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Relais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Sportkomplex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Kulturhaus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Bürogebäude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usw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b="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Gebäude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Sanierung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Neubau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Budget: </a:t>
            </a:r>
            <a:r>
              <a:rPr lang="en-US" sz="1200" b="0" i="1" dirty="0">
                <a:latin typeface="Arial" panose="020B0604020202020204" pitchFamily="34" charset="0"/>
                <a:cs typeface="Arial" panose="020B0604020202020204" pitchFamily="34" charset="0"/>
              </a:rPr>
              <a:t>XXX €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Periode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Beginn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und Ende der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Arbeiten</a:t>
            </a:r>
            <a:endParaRPr lang="en-US" sz="1200" dirty="0"/>
          </a:p>
          <a:p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Beschreibung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Beschreibung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Projektes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Ziele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Ziele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Bezug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auf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Nachhaltigkeit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und/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Kreislauffähigkeit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Siehe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Sheet “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Projektbeschreibung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”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BauCheck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0FF33-6A4D-A349-858D-0F8304855D9F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7615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E1F8D-DECC-ED7E-1329-AA9E385EF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914E97-9214-F972-8141-CAC782A81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91454-EFFC-FEA7-C718-96627EFE5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33F9-8284-DE46-AB0D-D556BF869839}" type="datetimeFigureOut">
              <a:rPr lang="en-LU" smtClean="0"/>
              <a:t>05/13/2024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547DB-75D8-F258-62D8-54AFC38A2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D7F65-6A9A-5B8A-F5B5-FCB81454A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8B22-4217-7043-BA60-9BBED32C6AAB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215591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2DC50-5C55-873C-0B39-577CC6D1F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DA031E-ACBC-E33D-3812-B411F98EA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5BA49-9FF6-E870-F5C5-5F6AED75F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33F9-8284-DE46-AB0D-D556BF869839}" type="datetimeFigureOut">
              <a:rPr lang="en-LU" smtClean="0"/>
              <a:t>05/13/2024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260C8-014E-31C8-0DCA-D4F459841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F8CF1-B1A4-A806-650B-09E7AECDA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8B22-4217-7043-BA60-9BBED32C6AAB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101583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C99311-9ADC-05F4-7CA2-CA97DBB63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67E844-3FA1-512C-FE77-C45B81BC2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A88BF-30AE-F1E2-0248-997380840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33F9-8284-DE46-AB0D-D556BF869839}" type="datetimeFigureOut">
              <a:rPr lang="en-LU" smtClean="0"/>
              <a:t>05/13/2024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E270D-0F0E-1FD7-D224-842A8AF03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3F65A-3110-3B47-E602-801D0A027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8B22-4217-7043-BA60-9BBED32C6AAB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328090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36BC23-8FB7-8B41-B4A5-BB7490D9B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1865BF-8EDA-C848-AD4A-DA443A100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102" y="1825625"/>
            <a:ext cx="11061524" cy="4351338"/>
          </a:xfrm>
          <a:prstGeom prst="rect">
            <a:avLst/>
          </a:prstGeom>
        </p:spPr>
        <p:txBody>
          <a:bodyPr numCol="2" spcCol="360000"/>
          <a:lstStyle>
            <a:lvl1pPr marL="468313" indent="-457200">
              <a:defRPr lang="fr-FR" sz="24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363" indent="-349250">
              <a:defRPr/>
            </a:lvl2pPr>
            <a:lvl3pPr>
              <a:defRPr lang="fr-FR" sz="20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20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</a:lstStyle>
          <a:p>
            <a:pPr marL="360363" lvl="0" indent="-349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tabLst/>
            </a:pPr>
            <a:r>
              <a:rPr lang="fr-FR" dirty="0"/>
              <a:t>Cliquez pour modifier les styles du texte du masque</a:t>
            </a:r>
          </a:p>
          <a:p>
            <a:pPr marL="360363" lvl="2" indent="-349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olice système Courant"/>
              <a:buChar char="–"/>
              <a:tabLst/>
            </a:pPr>
            <a:r>
              <a:rPr lang="fr-FR" dirty="0"/>
              <a:t>Deuxième niveau</a:t>
            </a:r>
          </a:p>
          <a:p>
            <a:pPr marL="11113" lvl="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E33CC65-BAC9-374E-A73A-C1948DD6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91CCA5-4C2E-F445-B19C-1CE7FE00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8B22-4217-7043-BA60-9BBED32C6AAB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2030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s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36BC23-8FB7-8B41-B4A5-BB7490D9B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1865BF-8EDA-C848-AD4A-DA443A100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102" y="1825625"/>
            <a:ext cx="5469698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E33CC65-BAC9-374E-A73A-C1948DD6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91CCA5-4C2E-F445-B19C-1CE7FE00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8B22-4217-7043-BA60-9BBED32C6AAB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DE49FE47-193B-4B4D-A810-BD44C3002A3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38888" y="1825625"/>
            <a:ext cx="5272087" cy="4351338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6672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A34B0-9B28-AA48-A42C-FFB0FAA90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4F2339-41D6-A647-92FE-57816890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535606-9F54-D141-89F0-75646957A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8B22-4217-7043-BA60-9BBED32C6AAB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0B49342C-0DFB-2449-949B-4013E120032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50102" y="1715446"/>
            <a:ext cx="11060112" cy="450999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97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B3F41-22AA-2446-5DC9-512B7E3B6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81778-BE45-0A61-0BED-ABCF425E7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D8A40-E9B5-4DED-FBDC-B0F90BE7C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33F9-8284-DE46-AB0D-D556BF869839}" type="datetimeFigureOut">
              <a:rPr lang="en-LU" smtClean="0"/>
              <a:t>05/13/2024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0E478-8356-6A7C-2E79-2133FF6D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15D2D-37C3-FEE3-B514-BA7397282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8B22-4217-7043-BA60-9BBED32C6AAB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938387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E8879-1705-AEF2-DB4F-BE512B5A3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6210F-2486-6909-4A96-732BFFBFF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E33A4-E066-1980-12B5-7498128A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33F9-8284-DE46-AB0D-D556BF869839}" type="datetimeFigureOut">
              <a:rPr lang="en-LU" smtClean="0"/>
              <a:t>05/13/2024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99001-A1E1-8396-5236-7BDCF8214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9EB33-5C47-DFC0-36E7-B6F3EA8B2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8B22-4217-7043-BA60-9BBED32C6AAB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6281008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B2A71-10B6-AD59-5F43-A068B6D8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A8385-C4B7-43E7-99EC-BCFAE78B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2866D-018D-4BC2-ACD2-F8906688E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FDC9D-C785-1CD9-B2C6-7BA175C5C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33F9-8284-DE46-AB0D-D556BF869839}" type="datetimeFigureOut">
              <a:rPr lang="en-LU" smtClean="0"/>
              <a:t>05/13/2024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FEEA4-4AFC-1320-B999-C798835C6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27E78-AE9B-B84C-B835-C17A01B56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8B22-4217-7043-BA60-9BBED32C6AAB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8379414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16527-AA7B-D45B-79AF-C6076EC77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6002E-0350-7ACF-9CC1-02D553B42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D947B-C427-FA40-6C1A-B5245FCA6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327EA8-C22D-E64F-9507-B9A03050D3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C8F6E9-B826-4157-7E28-423823FB0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743230-567D-6120-32B7-9A2EFB42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33F9-8284-DE46-AB0D-D556BF869839}" type="datetimeFigureOut">
              <a:rPr lang="en-LU" smtClean="0"/>
              <a:t>05/13/2024</a:t>
            </a:fld>
            <a:endParaRPr lang="en-L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C8C8F1-7181-96E0-8493-E1661B2A7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B15927-D015-7DAB-EC22-C917DC3D6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8B22-4217-7043-BA60-9BBED32C6AAB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63676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8F033-0D20-A37C-30A5-FEAA811C1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665538-7453-5F67-1E28-79E80B2FC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33F9-8284-DE46-AB0D-D556BF869839}" type="datetimeFigureOut">
              <a:rPr lang="en-LU" smtClean="0"/>
              <a:t>05/13/2024</a:t>
            </a:fld>
            <a:endParaRPr lang="en-L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EA9C07-F722-C476-5551-9E485A70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41060-3383-5C37-FF4F-C247EECDA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8B22-4217-7043-BA60-9BBED32C6AAB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5568133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14FA65-F534-F020-EFD4-153FE03AD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33F9-8284-DE46-AB0D-D556BF869839}" type="datetimeFigureOut">
              <a:rPr lang="en-LU" smtClean="0"/>
              <a:t>05/13/2024</a:t>
            </a:fld>
            <a:endParaRPr lang="en-L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BCC702-D374-BF3C-9AB7-95E7A6CDD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6A58E-F19B-8822-6A21-5ACA88CE6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8B22-4217-7043-BA60-9BBED32C6AAB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574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92E70-5F04-4D72-33C5-16E80C30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31A8D-D33D-D802-8D04-AD04C174A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A1924-6D49-C793-ADAD-41F4C0AE2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F191B6-FF68-8103-4A15-C731F70F4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33F9-8284-DE46-AB0D-D556BF869839}" type="datetimeFigureOut">
              <a:rPr lang="en-LU" smtClean="0"/>
              <a:t>05/13/2024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85C0F-0CC6-CD5C-5F1B-DBFBB7AEC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22F660-24CA-5111-6185-FFB318CD8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8B22-4217-7043-BA60-9BBED32C6AAB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9559073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3E14D-8485-7E01-A20A-A11D2593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B995D-E58B-F310-0102-DA7253123D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L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9AF1F-562D-84E9-CA79-55FF63B82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53823-7D48-E93D-7A92-155D7159E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33F9-8284-DE46-AB0D-D556BF869839}" type="datetimeFigureOut">
              <a:rPr lang="en-LU" smtClean="0"/>
              <a:t>05/13/2024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8418F-6D94-E0FC-7F53-4E4D0158D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32461-9EA5-CBDC-0E84-744E59063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8B22-4217-7043-BA60-9BBED32C6AAB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2975745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9AEFC3-7284-FAD1-E622-82561B76B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23534-50D8-B0E6-00BB-B8C1791FB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C3608-8ADB-9216-E5AA-4551D5C6B8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533F9-8284-DE46-AB0D-D556BF869839}" type="datetimeFigureOut">
              <a:rPr lang="en-LU" smtClean="0"/>
              <a:t>05/13/2024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4EF93-880E-016B-C123-9FECF416B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4A1FF-023A-43C8-3A11-E3BC4E0F0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28B22-4217-7043-BA60-9BBED32C6AAB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730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63" r:id="rId13"/>
    <p:sldLayoutId id="2147483650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yriam.seiter@klima-agence.lu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ouvernement.lu/dam-assets/documents/actualites/2021/02-fevrier/08-strategie-economie-circulaire/Strategy-circular-economy-Luxembourg-022021.pdf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1EB72-003C-9353-491D-B8585B5F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440" y="2926080"/>
            <a:ext cx="6507480" cy="341376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de-AT" sz="4000" b="1" kern="1200" dirty="0">
                <a:solidFill>
                  <a:srgbClr val="E034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BauCheck</a:t>
            </a:r>
            <a:br>
              <a:rPr lang="de-AT" sz="3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sz="3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 zur Unterstützung nachhaltiger </a:t>
            </a:r>
            <a:br>
              <a:rPr lang="de-AT" sz="24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zirkulärer Gebäudestandards </a:t>
            </a:r>
            <a:br>
              <a:rPr lang="de-AT" sz="24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kommunaler Ebene</a:t>
            </a:r>
            <a:br>
              <a:rPr lang="de-AT" sz="28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sz="28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b="1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</a:t>
            </a:r>
            <a:br>
              <a:rPr lang="de-D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34516D-908F-C492-7F6C-A9736BF21204}"/>
              </a:ext>
            </a:extLst>
          </p:cNvPr>
          <p:cNvGrpSpPr/>
          <p:nvPr/>
        </p:nvGrpSpPr>
        <p:grpSpPr>
          <a:xfrm>
            <a:off x="1737360" y="320040"/>
            <a:ext cx="10073640" cy="6156960"/>
            <a:chOff x="2362200" y="731520"/>
            <a:chExt cx="9448800" cy="541020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E81D01C7-3632-8095-B699-5CE794AC8E1F}"/>
                </a:ext>
              </a:extLst>
            </p:cNvPr>
            <p:cNvSpPr/>
            <p:nvPr/>
          </p:nvSpPr>
          <p:spPr>
            <a:xfrm>
              <a:off x="2804160" y="731520"/>
              <a:ext cx="9006840" cy="5410200"/>
            </a:xfrm>
            <a:prstGeom prst="roundRect">
              <a:avLst/>
            </a:prstGeom>
            <a:noFill/>
            <a:ln w="50800">
              <a:solidFill>
                <a:srgbClr val="E0340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945A0D-01AE-EDE3-61FE-AFCB80FF0CF2}"/>
                </a:ext>
              </a:extLst>
            </p:cNvPr>
            <p:cNvSpPr/>
            <p:nvPr/>
          </p:nvSpPr>
          <p:spPr>
            <a:xfrm>
              <a:off x="2362200" y="1730816"/>
              <a:ext cx="1036320" cy="3812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 dirty="0"/>
            </a:p>
          </p:txBody>
        </p:sp>
      </p:grpSp>
      <p:pic>
        <p:nvPicPr>
          <p:cNvPr id="4" name="Picture 3" descr="A colorful circle with white text&#10;&#10;Description automatically generated">
            <a:extLst>
              <a:ext uri="{FF2B5EF4-FFF2-40B4-BE49-F238E27FC236}">
                <a16:creationId xmlns:a16="http://schemas.microsoft.com/office/drawing/2014/main" id="{033085C1-4E7F-E60C-CC65-658ED86889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09" t="7671" r="9645" b="3597"/>
          <a:stretch/>
        </p:blipFill>
        <p:spPr>
          <a:xfrm>
            <a:off x="76200" y="1554479"/>
            <a:ext cx="4312920" cy="43273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BA0E24-8CA0-9494-F51A-7518D8DD4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480" y="542170"/>
            <a:ext cx="2280920" cy="148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17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1EB72-003C-9353-491D-B8585B5F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4000" b="1" kern="1200" dirty="0">
                <a:solidFill>
                  <a:srgbClr val="E034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der Prioritäten </a:t>
            </a:r>
            <a:endParaRPr lang="de-DE" sz="4000" b="0" kern="1200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91B6A-3F5B-4995-BE66-203F9FE7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AF28B22-4217-7043-BA60-9BBED32C6AAB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BFE661-8D5F-7CD9-80DB-AE1CFD1FF948}"/>
              </a:ext>
            </a:extLst>
          </p:cNvPr>
          <p:cNvCxnSpPr>
            <a:cxnSpLocks/>
          </p:cNvCxnSpPr>
          <p:nvPr/>
        </p:nvCxnSpPr>
        <p:spPr>
          <a:xfrm>
            <a:off x="777240" y="1478280"/>
            <a:ext cx="10759440" cy="0"/>
          </a:xfrm>
          <a:prstGeom prst="line">
            <a:avLst/>
          </a:prstGeom>
          <a:ln w="31750">
            <a:solidFill>
              <a:srgbClr val="E034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46FF27B-26EE-6C84-A88F-B743BA8802F3}"/>
              </a:ext>
            </a:extLst>
          </p:cNvPr>
          <p:cNvSpPr txBox="1"/>
          <p:nvPr/>
        </p:nvSpPr>
        <p:spPr>
          <a:xfrm>
            <a:off x="761801" y="1706880"/>
            <a:ext cx="6393909" cy="4968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b="1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Priorität 1: Gesundheit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1.3.5 Nutzung gesunder Materialien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3.1.1 Hohe Innenraumluftqualität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3.1.5 Elektrobiologie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b="1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Priorität 2: Flexible Gebäudestruktur 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2.2.1 Flexibilität und Umnutzungsfähigkeit der Gebäude</a:t>
            </a: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1118FF8-EF11-0A15-1FFE-1823808E48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516" t="7617" r="4572" b="10361"/>
          <a:stretch/>
        </p:blipFill>
        <p:spPr>
          <a:xfrm>
            <a:off x="7155710" y="1885578"/>
            <a:ext cx="3625703" cy="4641422"/>
          </a:xfrm>
          <a:prstGeom prst="rect">
            <a:avLst/>
          </a:prstGeom>
        </p:spPr>
      </p:pic>
      <p:pic>
        <p:nvPicPr>
          <p:cNvPr id="6" name="Picture 5" descr="A colorful circle with white text&#10;&#10;Description automatically generated">
            <a:extLst>
              <a:ext uri="{FF2B5EF4-FFF2-40B4-BE49-F238E27FC236}">
                <a16:creationId xmlns:a16="http://schemas.microsoft.com/office/drawing/2014/main" id="{8F3BD8D2-3BF9-A0F4-061F-F473B6C7D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9550" y="1065454"/>
            <a:ext cx="2388427" cy="222000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52CCE06-953B-647D-2CFD-4F0BE1AD935C}"/>
              </a:ext>
            </a:extLst>
          </p:cNvPr>
          <p:cNvSpPr/>
          <p:nvPr/>
        </p:nvSpPr>
        <p:spPr>
          <a:xfrm rot="627316">
            <a:off x="5227150" y="1968849"/>
            <a:ext cx="1724465" cy="446956"/>
          </a:xfrm>
          <a:prstGeom prst="roundRect">
            <a:avLst/>
          </a:prstGeom>
          <a:solidFill>
            <a:schemeClr val="bg1"/>
          </a:solidFill>
          <a:ln>
            <a:solidFill>
              <a:srgbClr val="E0340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E0340D"/>
                </a:solidFill>
              </a:rPr>
              <a:t>BEISPIEL</a:t>
            </a:r>
            <a:endParaRPr lang="en-GB" sz="2400" dirty="0">
              <a:solidFill>
                <a:srgbClr val="E0340D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BF3808B-5ED7-7037-718A-604149F449B2}"/>
              </a:ext>
            </a:extLst>
          </p:cNvPr>
          <p:cNvCxnSpPr>
            <a:cxnSpLocks/>
          </p:cNvCxnSpPr>
          <p:nvPr/>
        </p:nvCxnSpPr>
        <p:spPr>
          <a:xfrm flipH="1">
            <a:off x="8869529" y="2978655"/>
            <a:ext cx="464971" cy="0"/>
          </a:xfrm>
          <a:prstGeom prst="straightConnector1">
            <a:avLst/>
          </a:prstGeom>
          <a:ln w="9525">
            <a:solidFill>
              <a:srgbClr val="6459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252397-72B9-1FF0-C574-E647FF0DE05C}"/>
              </a:ext>
            </a:extLst>
          </p:cNvPr>
          <p:cNvCxnSpPr>
            <a:cxnSpLocks/>
          </p:cNvCxnSpPr>
          <p:nvPr/>
        </p:nvCxnSpPr>
        <p:spPr>
          <a:xfrm flipH="1">
            <a:off x="9321800" y="5874255"/>
            <a:ext cx="464971" cy="0"/>
          </a:xfrm>
          <a:prstGeom prst="straightConnector1">
            <a:avLst/>
          </a:prstGeom>
          <a:ln w="9525">
            <a:solidFill>
              <a:srgbClr val="418D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690E59D-47E4-9223-4CD6-67A900FCB0A9}"/>
              </a:ext>
            </a:extLst>
          </p:cNvPr>
          <p:cNvCxnSpPr>
            <a:cxnSpLocks/>
          </p:cNvCxnSpPr>
          <p:nvPr/>
        </p:nvCxnSpPr>
        <p:spPr>
          <a:xfrm flipH="1">
            <a:off x="10329142" y="4350255"/>
            <a:ext cx="464971" cy="0"/>
          </a:xfrm>
          <a:prstGeom prst="straightConnector1">
            <a:avLst/>
          </a:prstGeom>
          <a:ln w="9525">
            <a:solidFill>
              <a:srgbClr val="F7C7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745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1EB72-003C-9353-491D-B8585B5F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4000" b="1" dirty="0">
                <a:solidFill>
                  <a:srgbClr val="E034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r>
              <a:rPr lang="de-DE" sz="4000" b="1" kern="1200" dirty="0">
                <a:solidFill>
                  <a:srgbClr val="E034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Ziele/Maßnahmen</a:t>
            </a:r>
            <a:br>
              <a:rPr lang="de-DE" sz="4000" b="1" kern="1200" dirty="0">
                <a:solidFill>
                  <a:srgbClr val="E0340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kern="12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Projektspezifische Maßnahmen  </a:t>
            </a:r>
            <a:endParaRPr lang="de-DE" sz="4000" kern="1200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91B6A-3F5B-4995-BE66-203F9FE7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AF28B22-4217-7043-BA60-9BBED32C6AAB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BFE661-8D5F-7CD9-80DB-AE1CFD1FF948}"/>
              </a:ext>
            </a:extLst>
          </p:cNvPr>
          <p:cNvCxnSpPr>
            <a:cxnSpLocks/>
          </p:cNvCxnSpPr>
          <p:nvPr/>
        </p:nvCxnSpPr>
        <p:spPr>
          <a:xfrm>
            <a:off x="777240" y="1478280"/>
            <a:ext cx="10759440" cy="0"/>
          </a:xfrm>
          <a:prstGeom prst="line">
            <a:avLst/>
          </a:prstGeom>
          <a:ln w="31750">
            <a:solidFill>
              <a:srgbClr val="E034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1118FF8-EF11-0A15-1FFE-1823808E48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516" t="7617" r="4572" b="10361"/>
          <a:stretch/>
        </p:blipFill>
        <p:spPr>
          <a:xfrm>
            <a:off x="7155710" y="1885578"/>
            <a:ext cx="3625703" cy="4641422"/>
          </a:xfrm>
          <a:prstGeom prst="rect">
            <a:avLst/>
          </a:prstGeom>
        </p:spPr>
      </p:pic>
      <p:pic>
        <p:nvPicPr>
          <p:cNvPr id="6" name="Picture 5" descr="A colorful circle with white text&#10;&#10;Description automatically generated">
            <a:extLst>
              <a:ext uri="{FF2B5EF4-FFF2-40B4-BE49-F238E27FC236}">
                <a16:creationId xmlns:a16="http://schemas.microsoft.com/office/drawing/2014/main" id="{8F3BD8D2-3BF9-A0F4-061F-F473B6C7D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9550" y="1065454"/>
            <a:ext cx="2388427" cy="22200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AFC89D-0FBA-94DA-8BED-2C269393BACC}"/>
              </a:ext>
            </a:extLst>
          </p:cNvPr>
          <p:cNvSpPr txBox="1"/>
          <p:nvPr/>
        </p:nvSpPr>
        <p:spPr>
          <a:xfrm>
            <a:off x="761801" y="1706880"/>
            <a:ext cx="6393909" cy="4968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de-DE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b="1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Zusätzliche Ziele und Maßnahmen, die je nach Projekt und Kontext evaluiert und festgelegt werden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b="1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1.2.3 Minimierung der Bodenversiegelung unbebauter Flächen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Unnötige Versiegelung vermeiden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b="1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2.4.1 Effiziente und intensive Nutzung der Räumlichkeiten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Geteilte / gemeinsame Nutzung: Verschiedene Flächen und Infrastrukturen für gemeinsame Nutzung vorsehen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F5531A3-94D7-202E-8A95-B5357C188FFD}"/>
              </a:ext>
            </a:extLst>
          </p:cNvPr>
          <p:cNvSpPr/>
          <p:nvPr/>
        </p:nvSpPr>
        <p:spPr>
          <a:xfrm rot="627316">
            <a:off x="5227150" y="1968849"/>
            <a:ext cx="1724465" cy="446956"/>
          </a:xfrm>
          <a:prstGeom prst="roundRect">
            <a:avLst/>
          </a:prstGeom>
          <a:solidFill>
            <a:schemeClr val="bg1"/>
          </a:solidFill>
          <a:ln>
            <a:solidFill>
              <a:srgbClr val="E0340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E0340D"/>
                </a:solidFill>
              </a:rPr>
              <a:t>BEISPIEL</a:t>
            </a:r>
            <a:endParaRPr lang="en-GB" sz="2400" dirty="0">
              <a:solidFill>
                <a:srgbClr val="E034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61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1EB72-003C-9353-491D-B8585B5F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4000" b="1" kern="1200" dirty="0">
                <a:solidFill>
                  <a:srgbClr val="E034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Übersicht (Projektentwicklung)</a:t>
            </a:r>
            <a:br>
              <a:rPr lang="de-DE" sz="4000" b="1" kern="1200" dirty="0">
                <a:solidFill>
                  <a:srgbClr val="E0340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kern="12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 der zu Beginn definierten Ziele/Maßnahmen   </a:t>
            </a:r>
            <a:endParaRPr lang="de-DE" sz="4000" kern="1200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91B6A-3F5B-4995-BE66-203F9FE7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AF28B22-4217-7043-BA60-9BBED32C6AAB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BFE661-8D5F-7CD9-80DB-AE1CFD1FF948}"/>
              </a:ext>
            </a:extLst>
          </p:cNvPr>
          <p:cNvCxnSpPr>
            <a:cxnSpLocks/>
          </p:cNvCxnSpPr>
          <p:nvPr/>
        </p:nvCxnSpPr>
        <p:spPr>
          <a:xfrm>
            <a:off x="777240" y="1478280"/>
            <a:ext cx="10759440" cy="0"/>
          </a:xfrm>
          <a:prstGeom prst="line">
            <a:avLst/>
          </a:prstGeom>
          <a:ln w="31750">
            <a:solidFill>
              <a:srgbClr val="E034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DAFC89D-0FBA-94DA-8BED-2C269393BACC}"/>
              </a:ext>
            </a:extLst>
          </p:cNvPr>
          <p:cNvSpPr txBox="1"/>
          <p:nvPr/>
        </p:nvSpPr>
        <p:spPr>
          <a:xfrm>
            <a:off x="761801" y="1706880"/>
            <a:ext cx="6786547" cy="4968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de-DE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definierte Prioritäten bzw. Ziele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Insgesamt 113 angestrebte Maßnahmen, davon: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 Standardmaßnahmen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 projektspezifische Maßnahmen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AEB654-8765-9DF0-1B2B-6C6C2E1C3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193" y="2767946"/>
            <a:ext cx="5815492" cy="40219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575C5E-1B09-2332-A38C-AC7CF3FFA9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23"/>
          <a:stretch/>
        </p:blipFill>
        <p:spPr>
          <a:xfrm>
            <a:off x="777240" y="3568700"/>
            <a:ext cx="4888436" cy="2777254"/>
          </a:xfrm>
          <a:prstGeom prst="rect">
            <a:avLst/>
          </a:prstGeom>
        </p:spPr>
      </p:pic>
      <p:pic>
        <p:nvPicPr>
          <p:cNvPr id="10" name="Picture 9" descr="A colorful circle with white text&#10;&#10;Description automatically generated">
            <a:extLst>
              <a:ext uri="{FF2B5EF4-FFF2-40B4-BE49-F238E27FC236}">
                <a16:creationId xmlns:a16="http://schemas.microsoft.com/office/drawing/2014/main" id="{68497B24-CEFD-D0B2-B8D3-DAD4F2FFB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9550" y="1065454"/>
            <a:ext cx="2388427" cy="222000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20B1ACA-4A0C-7FDB-B152-A9967F8A2AB3}"/>
              </a:ext>
            </a:extLst>
          </p:cNvPr>
          <p:cNvSpPr/>
          <p:nvPr/>
        </p:nvSpPr>
        <p:spPr>
          <a:xfrm rot="20354170">
            <a:off x="4952010" y="4714504"/>
            <a:ext cx="2565071" cy="646331"/>
          </a:xfrm>
          <a:prstGeom prst="roundRect">
            <a:avLst/>
          </a:prstGeom>
          <a:solidFill>
            <a:schemeClr val="bg1"/>
          </a:solidFill>
          <a:ln>
            <a:solidFill>
              <a:srgbClr val="E0340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E0340D"/>
                </a:solidFill>
              </a:rPr>
              <a:t>BEISPIEL</a:t>
            </a:r>
            <a:endParaRPr lang="en-GB" sz="2400" dirty="0">
              <a:solidFill>
                <a:srgbClr val="E034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88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3F36A8-09DB-B19F-AE4F-10A10400AA9B}"/>
              </a:ext>
            </a:extLst>
          </p:cNvPr>
          <p:cNvSpPr txBox="1"/>
          <p:nvPr/>
        </p:nvSpPr>
        <p:spPr>
          <a:xfrm>
            <a:off x="761801" y="1706880"/>
            <a:ext cx="6786547" cy="4968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de-DE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definierte Prioritäten (Gesundheit &amp; Flexibilität) umgesetzt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Insgesamt 102/113 Maßnahmen erreicht, davon: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54/62 Standardmaßnahmen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48/51 projektspezifische Maßnahmen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9DF0DF-5779-0D9D-B909-9481E3C911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60"/>
          <a:stretch/>
        </p:blipFill>
        <p:spPr>
          <a:xfrm>
            <a:off x="761801" y="3674182"/>
            <a:ext cx="4445685" cy="26199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383CD9-EE91-856B-1814-9897D445D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640953"/>
            <a:ext cx="6050280" cy="40849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31EB72-003C-9353-491D-B8585B5F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4000" b="1" kern="1200" dirty="0">
                <a:solidFill>
                  <a:srgbClr val="E034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Projektevaluation</a:t>
            </a:r>
            <a:br>
              <a:rPr lang="de-DE" sz="4000" b="1" kern="1200" dirty="0">
                <a:solidFill>
                  <a:srgbClr val="E0340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kern="12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 der umgesetzten Ziele/Maßnahmen   </a:t>
            </a:r>
            <a:endParaRPr lang="de-DE" sz="4000" kern="1200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91B6A-3F5B-4995-BE66-203F9FE7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AF28B22-4217-7043-BA60-9BBED32C6AAB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BFE661-8D5F-7CD9-80DB-AE1CFD1FF948}"/>
              </a:ext>
            </a:extLst>
          </p:cNvPr>
          <p:cNvCxnSpPr>
            <a:cxnSpLocks/>
          </p:cNvCxnSpPr>
          <p:nvPr/>
        </p:nvCxnSpPr>
        <p:spPr>
          <a:xfrm>
            <a:off x="777240" y="1478280"/>
            <a:ext cx="10759440" cy="0"/>
          </a:xfrm>
          <a:prstGeom prst="line">
            <a:avLst/>
          </a:prstGeom>
          <a:ln w="31750">
            <a:solidFill>
              <a:srgbClr val="E034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olorful circle with white text&#10;&#10;Description automatically generated">
            <a:extLst>
              <a:ext uri="{FF2B5EF4-FFF2-40B4-BE49-F238E27FC236}">
                <a16:creationId xmlns:a16="http://schemas.microsoft.com/office/drawing/2014/main" id="{473EBB0F-61A0-80F3-65DE-DFCBF24A63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9550" y="1065454"/>
            <a:ext cx="2388427" cy="222000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0EF9A2A-953A-3647-0511-EF4E1F28277D}"/>
              </a:ext>
            </a:extLst>
          </p:cNvPr>
          <p:cNvSpPr/>
          <p:nvPr/>
        </p:nvSpPr>
        <p:spPr>
          <a:xfrm rot="20354170">
            <a:off x="4952010" y="4714504"/>
            <a:ext cx="2565071" cy="646331"/>
          </a:xfrm>
          <a:prstGeom prst="roundRect">
            <a:avLst/>
          </a:prstGeom>
          <a:solidFill>
            <a:schemeClr val="bg1"/>
          </a:solidFill>
          <a:ln>
            <a:solidFill>
              <a:srgbClr val="E0340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E0340D"/>
                </a:solidFill>
              </a:rPr>
              <a:t>BEISPIEL</a:t>
            </a:r>
            <a:endParaRPr lang="en-GB" sz="2400" dirty="0">
              <a:solidFill>
                <a:srgbClr val="E034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19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70619D-7954-0E38-4B26-C90F35C87648}"/>
              </a:ext>
            </a:extLst>
          </p:cNvPr>
          <p:cNvSpPr txBox="1"/>
          <p:nvPr/>
        </p:nvSpPr>
        <p:spPr>
          <a:xfrm>
            <a:off x="6299663" y="1753235"/>
            <a:ext cx="6871451" cy="4968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b="1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Ziele: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31EB72-003C-9353-491D-B8585B5F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 err="1">
                <a:solidFill>
                  <a:srgbClr val="E034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Finaler</a:t>
            </a:r>
            <a:r>
              <a:rPr lang="en-US" sz="4000" b="1" kern="1200" dirty="0">
                <a:solidFill>
                  <a:srgbClr val="E034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200" dirty="0" err="1">
                <a:solidFill>
                  <a:srgbClr val="E034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Projektbericht</a:t>
            </a:r>
            <a:r>
              <a:rPr lang="en-US" sz="4000" b="1" kern="1200" dirty="0">
                <a:solidFill>
                  <a:srgbClr val="E034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0" kern="1200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91B6A-3F5B-4995-BE66-203F9FE7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AF28B22-4217-7043-BA60-9BBED32C6AAB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BFE661-8D5F-7CD9-80DB-AE1CFD1FF948}"/>
              </a:ext>
            </a:extLst>
          </p:cNvPr>
          <p:cNvCxnSpPr>
            <a:cxnSpLocks/>
          </p:cNvCxnSpPr>
          <p:nvPr/>
        </p:nvCxnSpPr>
        <p:spPr>
          <a:xfrm>
            <a:off x="777240" y="1478280"/>
            <a:ext cx="10759440" cy="0"/>
          </a:xfrm>
          <a:prstGeom prst="line">
            <a:avLst/>
          </a:prstGeom>
          <a:ln w="31750">
            <a:solidFill>
              <a:srgbClr val="E034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46FF27B-26EE-6C84-A88F-B743BA8802F3}"/>
              </a:ext>
            </a:extLst>
          </p:cNvPr>
          <p:cNvSpPr txBox="1"/>
          <p:nvPr/>
        </p:nvSpPr>
        <p:spPr>
          <a:xfrm>
            <a:off x="761801" y="1889760"/>
            <a:ext cx="4948119" cy="4968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b="1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Projektname: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b="1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b="1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Periode: </a:t>
            </a:r>
            <a:r>
              <a:rPr lang="de-DE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202X-20XX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b="1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/>
          </a:p>
        </p:txBody>
      </p:sp>
      <p:pic>
        <p:nvPicPr>
          <p:cNvPr id="7" name="Graphic 6" descr="Bullseye with solid fill">
            <a:extLst>
              <a:ext uri="{FF2B5EF4-FFF2-40B4-BE49-F238E27FC236}">
                <a16:creationId xmlns:a16="http://schemas.microsoft.com/office/drawing/2014/main" id="{5D2497E2-5B2C-29EF-FD3C-AF0EE8019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5472" y="1769921"/>
            <a:ext cx="413220" cy="4132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C9FAC75-750C-C999-9FC6-83A92BB177CA}"/>
              </a:ext>
            </a:extLst>
          </p:cNvPr>
          <p:cNvSpPr/>
          <p:nvPr/>
        </p:nvSpPr>
        <p:spPr>
          <a:xfrm>
            <a:off x="777240" y="2960902"/>
            <a:ext cx="4932680" cy="3578009"/>
          </a:xfrm>
          <a:prstGeom prst="rect">
            <a:avLst/>
          </a:prstGeom>
          <a:noFill/>
          <a:ln>
            <a:solidFill>
              <a:srgbClr val="1C2D4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bg2">
                    <a:lumMod val="75000"/>
                  </a:schemeClr>
                </a:solidFill>
              </a:rPr>
              <a:t>Foto / Skizze / Grafik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7CC975-AA85-5C76-A250-783A8C2791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660"/>
          <a:stretch/>
        </p:blipFill>
        <p:spPr>
          <a:xfrm>
            <a:off x="6299663" y="3314700"/>
            <a:ext cx="5471055" cy="322421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AACF46-4C86-5CAC-46D2-66C7CB402362}"/>
              </a:ext>
            </a:extLst>
          </p:cNvPr>
          <p:cNvSpPr/>
          <p:nvPr/>
        </p:nvSpPr>
        <p:spPr>
          <a:xfrm rot="20354170">
            <a:off x="4952010" y="4714504"/>
            <a:ext cx="2565071" cy="646331"/>
          </a:xfrm>
          <a:prstGeom prst="roundRect">
            <a:avLst/>
          </a:prstGeom>
          <a:solidFill>
            <a:schemeClr val="bg1"/>
          </a:solidFill>
          <a:ln>
            <a:solidFill>
              <a:srgbClr val="E0340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E0340D"/>
                </a:solidFill>
              </a:rPr>
              <a:t>BEISPIEL</a:t>
            </a:r>
            <a:endParaRPr lang="en-GB" sz="2400" dirty="0">
              <a:solidFill>
                <a:srgbClr val="E034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80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1EB72-003C-9353-491D-B8585B5F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4000" b="1" dirty="0">
                <a:solidFill>
                  <a:srgbClr val="E034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Erfahrungswerte</a:t>
            </a:r>
            <a:endParaRPr lang="de-DE" sz="4000" kern="1200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91B6A-3F5B-4995-BE66-203F9FE7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AF28B22-4217-7043-BA60-9BBED32C6AAB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BFE661-8D5F-7CD9-80DB-AE1CFD1FF948}"/>
              </a:ext>
            </a:extLst>
          </p:cNvPr>
          <p:cNvCxnSpPr>
            <a:cxnSpLocks/>
          </p:cNvCxnSpPr>
          <p:nvPr/>
        </p:nvCxnSpPr>
        <p:spPr>
          <a:xfrm>
            <a:off x="777240" y="1478280"/>
            <a:ext cx="10759440" cy="0"/>
          </a:xfrm>
          <a:prstGeom prst="line">
            <a:avLst/>
          </a:prstGeom>
          <a:ln w="31750">
            <a:solidFill>
              <a:srgbClr val="E034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DAFC89D-0FBA-94DA-8BED-2C269393BACC}"/>
              </a:ext>
            </a:extLst>
          </p:cNvPr>
          <p:cNvSpPr txBox="1"/>
          <p:nvPr/>
        </p:nvSpPr>
        <p:spPr>
          <a:xfrm>
            <a:off x="761801" y="1706880"/>
            <a:ext cx="6393909" cy="4968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de-DE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4722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1EB72-003C-9353-491D-B8585B5F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440" y="2652951"/>
            <a:ext cx="6507480" cy="341376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en-US" sz="3600" b="1" kern="1200" dirty="0" err="1">
                <a:solidFill>
                  <a:srgbClr val="E034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</a:t>
            </a:r>
            <a:br>
              <a:rPr lang="en-US" sz="4400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kern="12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Myriam Seiter</a:t>
            </a:r>
            <a:br>
              <a:rPr lang="en-US" sz="2800" kern="12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kern="12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 +352 40 66 58 28</a:t>
            </a:r>
            <a:br>
              <a:rPr lang="en-US" sz="2800" kern="12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kern="12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myriam.seiter@klima-agence.lu</a:t>
            </a:r>
            <a:br>
              <a:rPr lang="en-US" sz="2800" kern="12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kern="12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kern="1200" dirty="0" err="1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klima-agence.lu</a:t>
            </a:r>
            <a:br>
              <a:rPr lang="en-US" sz="3600" kern="12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kern="12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kern="12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Klima-</a:t>
            </a:r>
            <a:r>
              <a:rPr lang="en-US" sz="2400" kern="1200" dirty="0" err="1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Agence</a:t>
            </a:r>
            <a:r>
              <a:rPr lang="en-US" sz="2400" kern="12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G.I.E.</a:t>
            </a:r>
            <a:br>
              <a:rPr lang="en-US" sz="2400" kern="12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kern="12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R.C.S. Luxembourg C84</a:t>
            </a:r>
            <a:br>
              <a:rPr lang="de-DE" sz="28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kern="1200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34516D-908F-C492-7F6C-A9736BF21204}"/>
              </a:ext>
            </a:extLst>
          </p:cNvPr>
          <p:cNvGrpSpPr/>
          <p:nvPr/>
        </p:nvGrpSpPr>
        <p:grpSpPr>
          <a:xfrm>
            <a:off x="1737360" y="320040"/>
            <a:ext cx="10073640" cy="6156960"/>
            <a:chOff x="2362200" y="731520"/>
            <a:chExt cx="9448800" cy="541020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E81D01C7-3632-8095-B699-5CE794AC8E1F}"/>
                </a:ext>
              </a:extLst>
            </p:cNvPr>
            <p:cNvSpPr/>
            <p:nvPr/>
          </p:nvSpPr>
          <p:spPr>
            <a:xfrm>
              <a:off x="2804160" y="731520"/>
              <a:ext cx="9006840" cy="5410200"/>
            </a:xfrm>
            <a:prstGeom prst="roundRect">
              <a:avLst/>
            </a:prstGeom>
            <a:noFill/>
            <a:ln w="50800">
              <a:solidFill>
                <a:srgbClr val="E0340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945A0D-01AE-EDE3-61FE-AFCB80FF0CF2}"/>
                </a:ext>
              </a:extLst>
            </p:cNvPr>
            <p:cNvSpPr/>
            <p:nvPr/>
          </p:nvSpPr>
          <p:spPr>
            <a:xfrm>
              <a:off x="2362200" y="1730816"/>
              <a:ext cx="1036320" cy="3812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 dirty="0"/>
            </a:p>
          </p:txBody>
        </p:sp>
      </p:grpSp>
      <p:pic>
        <p:nvPicPr>
          <p:cNvPr id="4" name="Picture 3" descr="A colorful circle with white text&#10;&#10;Description automatically generated">
            <a:extLst>
              <a:ext uri="{FF2B5EF4-FFF2-40B4-BE49-F238E27FC236}">
                <a16:creationId xmlns:a16="http://schemas.microsoft.com/office/drawing/2014/main" id="{033085C1-4E7F-E60C-CC65-658ED86889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09" t="7671" r="9645" b="3597"/>
          <a:stretch/>
        </p:blipFill>
        <p:spPr>
          <a:xfrm>
            <a:off x="76200" y="1554479"/>
            <a:ext cx="4312920" cy="43273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BA0E24-8CA0-9494-F51A-7518D8DD4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0480" y="542170"/>
            <a:ext cx="2280920" cy="148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51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1EB72-003C-9353-491D-B8585B5F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rgbClr val="E034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Aperçu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91B6A-3F5B-4995-BE66-203F9FE7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AF28B22-4217-7043-BA60-9BBED32C6AAB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BFE661-8D5F-7CD9-80DB-AE1CFD1FF948}"/>
              </a:ext>
            </a:extLst>
          </p:cNvPr>
          <p:cNvCxnSpPr>
            <a:cxnSpLocks/>
          </p:cNvCxnSpPr>
          <p:nvPr/>
        </p:nvCxnSpPr>
        <p:spPr>
          <a:xfrm>
            <a:off x="777240" y="1478280"/>
            <a:ext cx="10759440" cy="0"/>
          </a:xfrm>
          <a:prstGeom prst="line">
            <a:avLst/>
          </a:prstGeom>
          <a:ln w="31750">
            <a:solidFill>
              <a:srgbClr val="E034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23803D0-4A08-B539-D161-828BA453F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283" y="1589020"/>
            <a:ext cx="8678066" cy="484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98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1EB72-003C-9353-491D-B8585B5F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kern="1200" dirty="0">
                <a:solidFill>
                  <a:srgbClr val="E034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Processus</a:t>
            </a:r>
            <a:br>
              <a:rPr lang="en-US" sz="4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0" kern="12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d'une planification précoce et rigoureuse</a:t>
            </a:r>
            <a:r>
              <a:rPr lang="de-DE" sz="3600" b="0" kern="12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4000" kern="1200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91B6A-3F5B-4995-BE66-203F9FE7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AF28B22-4217-7043-BA60-9BBED32C6AAB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BFE661-8D5F-7CD9-80DB-AE1CFD1FF948}"/>
              </a:ext>
            </a:extLst>
          </p:cNvPr>
          <p:cNvCxnSpPr>
            <a:cxnSpLocks/>
          </p:cNvCxnSpPr>
          <p:nvPr/>
        </p:nvCxnSpPr>
        <p:spPr>
          <a:xfrm>
            <a:off x="777240" y="1478280"/>
            <a:ext cx="10759440" cy="0"/>
          </a:xfrm>
          <a:prstGeom prst="line">
            <a:avLst/>
          </a:prstGeom>
          <a:ln w="31750">
            <a:solidFill>
              <a:srgbClr val="E034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graph of a person's influence&#10;&#10;Description automatically generated with medium confidence">
            <a:extLst>
              <a:ext uri="{FF2B5EF4-FFF2-40B4-BE49-F238E27FC236}">
                <a16:creationId xmlns:a16="http://schemas.microsoft.com/office/drawing/2014/main" id="{F15C108A-1659-5819-31FC-121389D68F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52" t="21413" r="6622" b="7314"/>
          <a:stretch/>
        </p:blipFill>
        <p:spPr>
          <a:xfrm>
            <a:off x="1053548" y="1955561"/>
            <a:ext cx="10207487" cy="488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48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1EB72-003C-9353-491D-B8585B5F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 err="1">
                <a:solidFill>
                  <a:srgbClr val="E034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Baupyramide</a:t>
            </a:r>
            <a:endParaRPr lang="de-DE" sz="3600" kern="1200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91B6A-3F5B-4995-BE66-203F9FE7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AF28B22-4217-7043-BA60-9BBED32C6AAB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BFE661-8D5F-7CD9-80DB-AE1CFD1FF948}"/>
              </a:ext>
            </a:extLst>
          </p:cNvPr>
          <p:cNvCxnSpPr>
            <a:cxnSpLocks/>
          </p:cNvCxnSpPr>
          <p:nvPr/>
        </p:nvCxnSpPr>
        <p:spPr>
          <a:xfrm>
            <a:off x="777240" y="1478280"/>
            <a:ext cx="10759440" cy="0"/>
          </a:xfrm>
          <a:prstGeom prst="line">
            <a:avLst/>
          </a:prstGeom>
          <a:ln w="31750">
            <a:solidFill>
              <a:srgbClr val="E034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483E41EA-5D14-A300-D296-E33D09142F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43"/>
          <a:stretch/>
        </p:blipFill>
        <p:spPr>
          <a:xfrm>
            <a:off x="1305414" y="1858619"/>
            <a:ext cx="11906929" cy="596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24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1EB72-003C-9353-491D-B8585B5F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 err="1">
                <a:solidFill>
                  <a:srgbClr val="E034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BauCheck</a:t>
            </a:r>
            <a:br>
              <a:rPr lang="en-US" sz="4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kern="12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  <a:endParaRPr lang="en-US" sz="4000" b="0" kern="1200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91B6A-3F5B-4995-BE66-203F9FE7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AF28B22-4217-7043-BA60-9BBED32C6AAB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818646-33F4-6A80-90F6-94E1A0A52F4B}"/>
              </a:ext>
            </a:extLst>
          </p:cNvPr>
          <p:cNvSpPr txBox="1"/>
          <p:nvPr/>
        </p:nvSpPr>
        <p:spPr>
          <a:xfrm>
            <a:off x="761802" y="1706880"/>
            <a:ext cx="7742118" cy="4968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AT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 zur Unterstützung nachhaltiger und zirkulärer Gebäudestandards </a:t>
            </a:r>
            <a:br>
              <a:rPr lang="de-AT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kommunaler Ebene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AT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AT" b="1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Ziele des Tools:</a:t>
            </a:r>
            <a:endParaRPr lang="de-AT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AT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Etablierung einer </a:t>
            </a:r>
            <a:r>
              <a:rPr lang="de-AT" b="1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gemeinsamen Sprache </a:t>
            </a:r>
            <a:r>
              <a:rPr lang="de-AT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nachhaltigen und zirkulären Bau- und Sanierungsprojekten im Rahmen des Klimapaktes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AT" b="1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Sensibilisierung </a:t>
            </a:r>
            <a:r>
              <a:rPr lang="de-AT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kommunalen Akteuren zum Thema sowie Unterstützung bei der Entwicklung von Gebäudestandards für kommunale und interkommunale Gebäude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AT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Förderung einer </a:t>
            </a:r>
            <a:r>
              <a:rPr lang="de-AT" b="1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systematischen Herangehensweise </a:t>
            </a:r>
            <a:r>
              <a:rPr lang="de-AT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Bau- und Sanierungsprojekten über die verschiedenen Planungs- und Bauphasen hinweg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AT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Beitrag zu einer </a:t>
            </a:r>
            <a:r>
              <a:rPr lang="de-AT" b="1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Harmonisierung bestehender Initiativen </a:t>
            </a:r>
            <a:r>
              <a:rPr lang="de-AT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nationaler und regionaler Ebene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b="1" dirty="0"/>
          </a:p>
        </p:txBody>
      </p:sp>
      <p:pic>
        <p:nvPicPr>
          <p:cNvPr id="4" name="Picture 3" descr="A colorful circle with white text&#10;&#10;Description automatically generated">
            <a:extLst>
              <a:ext uri="{FF2B5EF4-FFF2-40B4-BE49-F238E27FC236}">
                <a16:creationId xmlns:a16="http://schemas.microsoft.com/office/drawing/2014/main" id="{033085C1-4E7F-E60C-CC65-658ED86889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8" t="6713" r="8869" b="4425"/>
          <a:stretch/>
        </p:blipFill>
        <p:spPr>
          <a:xfrm>
            <a:off x="8674503" y="2078768"/>
            <a:ext cx="3349856" cy="327958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BFE661-8D5F-7CD9-80DB-AE1CFD1FF948}"/>
              </a:ext>
            </a:extLst>
          </p:cNvPr>
          <p:cNvCxnSpPr>
            <a:cxnSpLocks/>
          </p:cNvCxnSpPr>
          <p:nvPr/>
        </p:nvCxnSpPr>
        <p:spPr>
          <a:xfrm>
            <a:off x="777240" y="1478280"/>
            <a:ext cx="10759440" cy="0"/>
          </a:xfrm>
          <a:prstGeom prst="line">
            <a:avLst/>
          </a:prstGeom>
          <a:ln w="31750">
            <a:solidFill>
              <a:srgbClr val="E034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319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1EB72-003C-9353-491D-B8585B5F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>
                <a:solidFill>
                  <a:srgbClr val="E034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4000" b="1" kern="1200" dirty="0" err="1">
                <a:solidFill>
                  <a:srgbClr val="E034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yramide</a:t>
            </a:r>
            <a:r>
              <a:rPr lang="en-US" sz="4000" b="1" kern="1200" dirty="0">
                <a:solidFill>
                  <a:srgbClr val="E034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construction</a:t>
            </a:r>
            <a:endParaRPr lang="de-DE" sz="3600" kern="1200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91B6A-3F5B-4995-BE66-203F9FE7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AF28B22-4217-7043-BA60-9BBED32C6AAB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BFE661-8D5F-7CD9-80DB-AE1CFD1FF948}"/>
              </a:ext>
            </a:extLst>
          </p:cNvPr>
          <p:cNvCxnSpPr>
            <a:cxnSpLocks/>
          </p:cNvCxnSpPr>
          <p:nvPr/>
        </p:nvCxnSpPr>
        <p:spPr>
          <a:xfrm>
            <a:off x="777240" y="1478280"/>
            <a:ext cx="10759440" cy="0"/>
          </a:xfrm>
          <a:prstGeom prst="line">
            <a:avLst/>
          </a:prstGeom>
          <a:ln w="31750">
            <a:solidFill>
              <a:srgbClr val="E034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video game&#10;&#10;Description automatically generated">
            <a:extLst>
              <a:ext uri="{FF2B5EF4-FFF2-40B4-BE49-F238E27FC236}">
                <a16:creationId xmlns:a16="http://schemas.microsoft.com/office/drawing/2014/main" id="{D60757F9-284D-1879-1A50-A9A17F266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09"/>
          <a:stretch/>
        </p:blipFill>
        <p:spPr>
          <a:xfrm>
            <a:off x="1295474" y="1789043"/>
            <a:ext cx="11906929" cy="599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38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1EB72-003C-9353-491D-B8585B5F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 err="1">
                <a:solidFill>
                  <a:srgbClr val="E034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BauCheck</a:t>
            </a:r>
            <a:br>
              <a:rPr lang="en-US" sz="4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kern="12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  <a:endParaRPr lang="en-US" sz="4000" b="0" kern="1200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91B6A-3F5B-4995-BE66-203F9FE7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AF28B22-4217-7043-BA60-9BBED32C6AAB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818646-33F4-6A80-90F6-94E1A0A52F4B}"/>
              </a:ext>
            </a:extLst>
          </p:cNvPr>
          <p:cNvSpPr txBox="1"/>
          <p:nvPr/>
        </p:nvSpPr>
        <p:spPr>
          <a:xfrm>
            <a:off x="761801" y="1706880"/>
            <a:ext cx="6871451" cy="4968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b="1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Vorrangige Verknüpfung mit den folgenden Maßnahmen: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2.1.1 Vorbildwirkung öffentlicher Gebäude und Infrastruktur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5.2.5 Klimapakt Check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b="1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Kernthemen: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Ressourcen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Anpassung an den Klimawandel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Mobilität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 Economy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Schallschutz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BFE661-8D5F-7CD9-80DB-AE1CFD1FF948}"/>
              </a:ext>
            </a:extLst>
          </p:cNvPr>
          <p:cNvCxnSpPr>
            <a:cxnSpLocks/>
          </p:cNvCxnSpPr>
          <p:nvPr/>
        </p:nvCxnSpPr>
        <p:spPr>
          <a:xfrm>
            <a:off x="777240" y="1478280"/>
            <a:ext cx="10759440" cy="0"/>
          </a:xfrm>
          <a:prstGeom prst="line">
            <a:avLst/>
          </a:prstGeom>
          <a:ln w="31750">
            <a:solidFill>
              <a:srgbClr val="E034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C1AADF6-376B-8436-B6D8-6B8982589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097" y="1924877"/>
            <a:ext cx="3736815" cy="9576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D58B77-E50B-D217-FE01-9FBC228A1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829" y="2728663"/>
            <a:ext cx="3847206" cy="9345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586970-8AAF-4259-AD8C-522EDFFD17D1}"/>
              </a:ext>
            </a:extLst>
          </p:cNvPr>
          <p:cNvSpPr txBox="1"/>
          <p:nvPr/>
        </p:nvSpPr>
        <p:spPr>
          <a:xfrm>
            <a:off x="5595729" y="3434051"/>
            <a:ext cx="6092687" cy="3249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b="1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BauCheck bietet insgesamt 45 auswählbare Ziele, darunter: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Circular Economy (CE)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Anpassung an den Klimawandel (KA)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Luftqualität (LQ)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Naturpakt (NP)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02011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1EB72-003C-9353-491D-B8585B5F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 err="1">
                <a:solidFill>
                  <a:srgbClr val="E034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Übersicht</a:t>
            </a:r>
            <a:endParaRPr lang="en-US" sz="4000" b="0" kern="1200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91B6A-3F5B-4995-BE66-203F9FE7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AF28B22-4217-7043-BA60-9BBED32C6AAB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BFE661-8D5F-7CD9-80DB-AE1CFD1FF948}"/>
              </a:ext>
            </a:extLst>
          </p:cNvPr>
          <p:cNvCxnSpPr>
            <a:cxnSpLocks/>
          </p:cNvCxnSpPr>
          <p:nvPr/>
        </p:nvCxnSpPr>
        <p:spPr>
          <a:xfrm>
            <a:off x="777240" y="1478280"/>
            <a:ext cx="10759440" cy="0"/>
          </a:xfrm>
          <a:prstGeom prst="line">
            <a:avLst/>
          </a:prstGeom>
          <a:ln w="31750">
            <a:solidFill>
              <a:srgbClr val="E034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E6D4230-B5D2-AE51-4539-EB0A17D9D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683" y="1488021"/>
            <a:ext cx="9076724" cy="52191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6513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1EB72-003C-9353-491D-B8585B5F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 err="1">
                <a:solidFill>
                  <a:srgbClr val="E034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Prozess</a:t>
            </a:r>
            <a:br>
              <a:rPr lang="en-US" sz="4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b="0" kern="12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Wichtigkeit einer frühzeitigen und sorgfältigen Planung </a:t>
            </a:r>
            <a:endParaRPr lang="en-US" sz="4000" b="0" kern="1200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91B6A-3F5B-4995-BE66-203F9FE7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AF28B22-4217-7043-BA60-9BBED32C6AAB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BFE661-8D5F-7CD9-80DB-AE1CFD1FF948}"/>
              </a:ext>
            </a:extLst>
          </p:cNvPr>
          <p:cNvCxnSpPr>
            <a:cxnSpLocks/>
          </p:cNvCxnSpPr>
          <p:nvPr/>
        </p:nvCxnSpPr>
        <p:spPr>
          <a:xfrm>
            <a:off x="777240" y="1478280"/>
            <a:ext cx="10759440" cy="0"/>
          </a:xfrm>
          <a:prstGeom prst="line">
            <a:avLst/>
          </a:prstGeom>
          <a:ln w="31750">
            <a:solidFill>
              <a:srgbClr val="E034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0357881-5042-2DCE-50F9-F9D1B14515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29" t="25823" r="10475" b="3122"/>
          <a:stretch/>
        </p:blipFill>
        <p:spPr>
          <a:xfrm>
            <a:off x="1076446" y="1767636"/>
            <a:ext cx="9838481" cy="487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70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1EB72-003C-9353-491D-B8585B5F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rgbClr val="E034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 Economy</a:t>
            </a:r>
            <a:br>
              <a:rPr lang="en-US" sz="4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b="0" kern="12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Anwendung der Prinzipien im Baukontext</a:t>
            </a:r>
            <a:endParaRPr lang="en-US" sz="4000" b="0" kern="1200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91B6A-3F5B-4995-BE66-203F9FE7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AF28B22-4217-7043-BA60-9BBED32C6AAB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BFE661-8D5F-7CD9-80DB-AE1CFD1FF948}"/>
              </a:ext>
            </a:extLst>
          </p:cNvPr>
          <p:cNvCxnSpPr>
            <a:cxnSpLocks/>
          </p:cNvCxnSpPr>
          <p:nvPr/>
        </p:nvCxnSpPr>
        <p:spPr>
          <a:xfrm>
            <a:off x="777240" y="1478280"/>
            <a:ext cx="10759440" cy="0"/>
          </a:xfrm>
          <a:prstGeom prst="line">
            <a:avLst/>
          </a:prstGeom>
          <a:ln w="31750">
            <a:solidFill>
              <a:srgbClr val="E034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BD6C892B-1333-A556-62C7-DA0E7827A7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15" b="6382"/>
          <a:stretch/>
        </p:blipFill>
        <p:spPr bwMode="auto">
          <a:xfrm>
            <a:off x="530496" y="2126130"/>
            <a:ext cx="11368622" cy="37498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1FAEE5-DF83-BF62-5B55-E80DF698236F}"/>
              </a:ext>
            </a:extLst>
          </p:cNvPr>
          <p:cNvSpPr txBox="1"/>
          <p:nvPr/>
        </p:nvSpPr>
        <p:spPr>
          <a:xfrm>
            <a:off x="530496" y="5578109"/>
            <a:ext cx="90894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1C2D4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Quelle</a:t>
            </a:r>
            <a:r>
              <a:rPr lang="en-US" sz="1200" i="1" dirty="0">
                <a:solidFill>
                  <a:srgbClr val="1C2D4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Circular Economy </a:t>
            </a:r>
            <a:r>
              <a:rPr lang="en-US" sz="1200" i="1" dirty="0" err="1">
                <a:solidFill>
                  <a:srgbClr val="1C2D4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Stategy</a:t>
            </a:r>
            <a:r>
              <a:rPr lang="en-US" sz="1200" i="1" dirty="0">
                <a:solidFill>
                  <a:srgbClr val="1C2D4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Luxembourg (</a:t>
            </a:r>
            <a:r>
              <a:rPr lang="en-US" sz="1200" i="1" dirty="0" err="1">
                <a:solidFill>
                  <a:srgbClr val="1C2D4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Abbildung</a:t>
            </a:r>
            <a:r>
              <a:rPr lang="en-US" sz="1200" i="1" dirty="0">
                <a:solidFill>
                  <a:srgbClr val="1C2D4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links)</a:t>
            </a:r>
            <a:endParaRPr lang="en-GB" sz="1200" i="1" dirty="0">
              <a:solidFill>
                <a:srgbClr val="1C2D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01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B34516D-908F-C492-7F6C-A9736BF21204}"/>
              </a:ext>
            </a:extLst>
          </p:cNvPr>
          <p:cNvGrpSpPr/>
          <p:nvPr/>
        </p:nvGrpSpPr>
        <p:grpSpPr>
          <a:xfrm>
            <a:off x="1737360" y="320040"/>
            <a:ext cx="10073640" cy="6156960"/>
            <a:chOff x="2362200" y="731520"/>
            <a:chExt cx="9448800" cy="541020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E81D01C7-3632-8095-B699-5CE794AC8E1F}"/>
                </a:ext>
              </a:extLst>
            </p:cNvPr>
            <p:cNvSpPr/>
            <p:nvPr/>
          </p:nvSpPr>
          <p:spPr>
            <a:xfrm>
              <a:off x="2804160" y="731520"/>
              <a:ext cx="9006840" cy="5410200"/>
            </a:xfrm>
            <a:prstGeom prst="roundRect">
              <a:avLst/>
            </a:prstGeom>
            <a:noFill/>
            <a:ln w="50800">
              <a:solidFill>
                <a:srgbClr val="E0340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945A0D-01AE-EDE3-61FE-AFCB80FF0CF2}"/>
                </a:ext>
              </a:extLst>
            </p:cNvPr>
            <p:cNvSpPr/>
            <p:nvPr/>
          </p:nvSpPr>
          <p:spPr>
            <a:xfrm>
              <a:off x="2362200" y="1730816"/>
              <a:ext cx="1036320" cy="3812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U" dirty="0"/>
            </a:p>
          </p:txBody>
        </p:sp>
      </p:grpSp>
      <p:pic>
        <p:nvPicPr>
          <p:cNvPr id="4" name="Picture 3" descr="A colorful circle with white text&#10;&#10;Description automatically generated">
            <a:extLst>
              <a:ext uri="{FF2B5EF4-FFF2-40B4-BE49-F238E27FC236}">
                <a16:creationId xmlns:a16="http://schemas.microsoft.com/office/drawing/2014/main" id="{033085C1-4E7F-E60C-CC65-658ED86889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09" t="7671" r="9645" b="3597"/>
          <a:stretch/>
        </p:blipFill>
        <p:spPr>
          <a:xfrm>
            <a:off x="76200" y="1554479"/>
            <a:ext cx="4312920" cy="43273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BA0E24-8CA0-9494-F51A-7518D8DD4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480" y="542170"/>
            <a:ext cx="2280920" cy="148474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35B8081-4EB3-C7D4-1218-6EC005D92766}"/>
              </a:ext>
            </a:extLst>
          </p:cNvPr>
          <p:cNvSpPr txBox="1">
            <a:spLocks/>
          </p:cNvSpPr>
          <p:nvPr/>
        </p:nvSpPr>
        <p:spPr>
          <a:xfrm>
            <a:off x="5044440" y="2926080"/>
            <a:ext cx="6507480" cy="3413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4000" b="1" dirty="0" err="1">
                <a:solidFill>
                  <a:srgbClr val="E034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Anwendung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Rahmen eines kommunalen Bau- oder Sanierungsprojektes</a:t>
            </a:r>
            <a:br>
              <a:rPr lang="de-DE" sz="28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8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666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1EB72-003C-9353-491D-B8585B5F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z="4000" b="1" kern="1200" dirty="0">
                <a:solidFill>
                  <a:srgbClr val="E034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Projektbeschreibung </a:t>
            </a:r>
            <a:endParaRPr lang="de-AT" sz="4000" b="0" kern="1200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91B6A-3F5B-4995-BE66-203F9FE7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AF28B22-4217-7043-BA60-9BBED32C6AAB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BFE661-8D5F-7CD9-80DB-AE1CFD1FF948}"/>
              </a:ext>
            </a:extLst>
          </p:cNvPr>
          <p:cNvCxnSpPr>
            <a:cxnSpLocks/>
          </p:cNvCxnSpPr>
          <p:nvPr/>
        </p:nvCxnSpPr>
        <p:spPr>
          <a:xfrm>
            <a:off x="777240" y="1478280"/>
            <a:ext cx="10759440" cy="0"/>
          </a:xfrm>
          <a:prstGeom prst="line">
            <a:avLst/>
          </a:prstGeom>
          <a:ln w="31750">
            <a:solidFill>
              <a:srgbClr val="E034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46FF27B-26EE-6C84-A88F-B743BA8802F3}"/>
              </a:ext>
            </a:extLst>
          </p:cNvPr>
          <p:cNvSpPr txBox="1"/>
          <p:nvPr/>
        </p:nvSpPr>
        <p:spPr>
          <a:xfrm>
            <a:off x="761801" y="1706880"/>
            <a:ext cx="6871451" cy="4968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b="1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Projektname: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b="1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b="1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Projekttyp: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b="1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Gebäude: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b="1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b="1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Periode: </a:t>
            </a:r>
            <a:r>
              <a:rPr lang="de-DE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202X-20XX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b="1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Beschreibung: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b="1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Ziel(e):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/>
          </a:p>
        </p:txBody>
      </p:sp>
      <p:pic>
        <p:nvPicPr>
          <p:cNvPr id="7" name="Graphic 6" descr="Bullseye with solid fill">
            <a:extLst>
              <a:ext uri="{FF2B5EF4-FFF2-40B4-BE49-F238E27FC236}">
                <a16:creationId xmlns:a16="http://schemas.microsoft.com/office/drawing/2014/main" id="{5D2497E2-5B2C-29EF-FD3C-AF0EE8019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1740" y="4803376"/>
            <a:ext cx="413220" cy="4132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C9FAC75-750C-C999-9FC6-83A92BB177CA}"/>
              </a:ext>
            </a:extLst>
          </p:cNvPr>
          <p:cNvSpPr/>
          <p:nvPr/>
        </p:nvSpPr>
        <p:spPr>
          <a:xfrm>
            <a:off x="6354501" y="1825625"/>
            <a:ext cx="5167355" cy="4157722"/>
          </a:xfrm>
          <a:prstGeom prst="rect">
            <a:avLst/>
          </a:prstGeom>
          <a:noFill/>
          <a:ln>
            <a:solidFill>
              <a:srgbClr val="1C2D4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bg2">
                    <a:lumMod val="75000"/>
                  </a:schemeClr>
                </a:solidFill>
              </a:rPr>
              <a:t>Foto / Skizze / Grafik</a:t>
            </a:r>
          </a:p>
        </p:txBody>
      </p:sp>
    </p:spTree>
    <p:extLst>
      <p:ext uri="{BB962C8B-B14F-4D97-AF65-F5344CB8AC3E}">
        <p14:creationId xmlns:p14="http://schemas.microsoft.com/office/powerpoint/2010/main" val="3024242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1EB72-003C-9353-491D-B8585B5F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4000" b="1" kern="1200" dirty="0">
                <a:solidFill>
                  <a:srgbClr val="E034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der Ziele/Maßnahmen</a:t>
            </a:r>
            <a:br>
              <a:rPr lang="de-DE" sz="4000" b="1" kern="1200" dirty="0">
                <a:solidFill>
                  <a:srgbClr val="E0340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kern="12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Gebäudestandard </a:t>
            </a:r>
            <a:endParaRPr lang="de-DE" sz="4000" kern="1200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91B6A-3F5B-4995-BE66-203F9FE7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AF28B22-4217-7043-BA60-9BBED32C6AAB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BFE661-8D5F-7CD9-80DB-AE1CFD1FF948}"/>
              </a:ext>
            </a:extLst>
          </p:cNvPr>
          <p:cNvCxnSpPr>
            <a:cxnSpLocks/>
          </p:cNvCxnSpPr>
          <p:nvPr/>
        </p:nvCxnSpPr>
        <p:spPr>
          <a:xfrm>
            <a:off x="777240" y="1478280"/>
            <a:ext cx="10759440" cy="0"/>
          </a:xfrm>
          <a:prstGeom prst="line">
            <a:avLst/>
          </a:prstGeom>
          <a:ln w="31750">
            <a:solidFill>
              <a:srgbClr val="E034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46FF27B-26EE-6C84-A88F-B743BA8802F3}"/>
              </a:ext>
            </a:extLst>
          </p:cNvPr>
          <p:cNvSpPr txBox="1"/>
          <p:nvPr/>
        </p:nvSpPr>
        <p:spPr>
          <a:xfrm>
            <a:off x="761801" y="1706880"/>
            <a:ext cx="6393909" cy="4968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de-DE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sz="1900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AT" sz="1900" b="1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Wenn Gebäudestandard existiert </a:t>
            </a:r>
            <a:endParaRPr lang="de-DE" sz="1900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sz="1900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1900" b="1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1.5.2 Herstellung und Nutzung erneuerbarer Energie: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Nutzung aller geeigneter Dachflächen für PV-Anlagen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Nutzung von 100% grünem Strom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Heizen mit erneuerbaren Energien (wenn möglich)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sz="1900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1900" b="1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2.6.1 Umweltgerechtes Ressourcenmanagement: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Abfallmanagement der Baustelle nach SDK-Standard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sz="1900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1900" b="1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3.3.2 Angepasste Pflanzenselektion: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Verwenden von regionalen und standortgerechten Pflanzen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solidFill>
                  <a:srgbClr val="1C2D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Einbringen von Mischkulturen (für Vielfalt, für Resilienz gegen Klimawandel)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DE" b="1" dirty="0">
              <a:solidFill>
                <a:srgbClr val="1C2D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1118FF8-EF11-0A15-1FFE-1823808E48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516" t="7617" r="4572" b="10361"/>
          <a:stretch/>
        </p:blipFill>
        <p:spPr>
          <a:xfrm>
            <a:off x="7155710" y="1885578"/>
            <a:ext cx="3625703" cy="4641422"/>
          </a:xfrm>
          <a:prstGeom prst="rect">
            <a:avLst/>
          </a:prstGeom>
        </p:spPr>
      </p:pic>
      <p:pic>
        <p:nvPicPr>
          <p:cNvPr id="6" name="Picture 5" descr="A colorful circle with white text&#10;&#10;Description automatically generated">
            <a:extLst>
              <a:ext uri="{FF2B5EF4-FFF2-40B4-BE49-F238E27FC236}">
                <a16:creationId xmlns:a16="http://schemas.microsoft.com/office/drawing/2014/main" id="{8F3BD8D2-3BF9-A0F4-061F-F473B6C7D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9550" y="1065454"/>
            <a:ext cx="2388427" cy="222000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FEBE994-863F-EF3A-AF04-79B9DFE3A2C8}"/>
              </a:ext>
            </a:extLst>
          </p:cNvPr>
          <p:cNvCxnSpPr>
            <a:cxnSpLocks/>
          </p:cNvCxnSpPr>
          <p:nvPr/>
        </p:nvCxnSpPr>
        <p:spPr>
          <a:xfrm flipH="1">
            <a:off x="6797842" y="3321555"/>
            <a:ext cx="1540042" cy="0"/>
          </a:xfrm>
          <a:prstGeom prst="straightConnector1">
            <a:avLst/>
          </a:prstGeom>
          <a:ln w="9525">
            <a:solidFill>
              <a:srgbClr val="6459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BB91626-ACA2-464A-750A-2C049DA0B99B}"/>
              </a:ext>
            </a:extLst>
          </p:cNvPr>
          <p:cNvCxnSpPr>
            <a:cxnSpLocks/>
          </p:cNvCxnSpPr>
          <p:nvPr/>
        </p:nvCxnSpPr>
        <p:spPr>
          <a:xfrm flipH="1" flipV="1">
            <a:off x="6521116" y="4439653"/>
            <a:ext cx="1816768" cy="562313"/>
          </a:xfrm>
          <a:prstGeom prst="straightConnector1">
            <a:avLst/>
          </a:prstGeom>
          <a:ln w="9525">
            <a:solidFill>
              <a:srgbClr val="F7C7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F5D81621-695D-47A4-5BA5-947ADC85E1A6}"/>
              </a:ext>
            </a:extLst>
          </p:cNvPr>
          <p:cNvCxnSpPr>
            <a:cxnSpLocks/>
          </p:cNvCxnSpPr>
          <p:nvPr/>
        </p:nvCxnSpPr>
        <p:spPr>
          <a:xfrm rot="10800000">
            <a:off x="6156960" y="6054330"/>
            <a:ext cx="2180932" cy="178705"/>
          </a:xfrm>
          <a:prstGeom prst="bentConnector3">
            <a:avLst>
              <a:gd name="adj1" fmla="val 100010"/>
            </a:avLst>
          </a:prstGeom>
          <a:ln>
            <a:solidFill>
              <a:srgbClr val="418D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EA97AB5-CBF4-97F0-562B-373B0D211624}"/>
              </a:ext>
            </a:extLst>
          </p:cNvPr>
          <p:cNvSpPr/>
          <p:nvPr/>
        </p:nvSpPr>
        <p:spPr>
          <a:xfrm rot="627316">
            <a:off x="5227150" y="1968849"/>
            <a:ext cx="1724465" cy="446956"/>
          </a:xfrm>
          <a:prstGeom prst="roundRect">
            <a:avLst/>
          </a:prstGeom>
          <a:solidFill>
            <a:schemeClr val="bg1"/>
          </a:solidFill>
          <a:ln>
            <a:solidFill>
              <a:srgbClr val="E0340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E0340D"/>
                </a:solidFill>
              </a:rPr>
              <a:t>BEISPIEL</a:t>
            </a:r>
            <a:endParaRPr lang="en-GB" sz="2400" dirty="0">
              <a:solidFill>
                <a:srgbClr val="E034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605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21.0.2123"/>
  <p:tag name="SLIDO_PRESENTATION_ID" val="00000000-0000-0000-0000-000000000000"/>
  <p:tag name="SLIDO_EVENT_UUID" val="21b43767-4464-4ad1-a57e-f7ba6618b2ff"/>
  <p:tag name="SLIDO_EVENT_SECTION_UUID" val="0e29eebe-8959-4e24-87e8-7f47580d168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28713</TotalTime>
  <Words>827</Words>
  <Application>Microsoft Office PowerPoint</Application>
  <PresentationFormat>Widescreen</PresentationFormat>
  <Paragraphs>240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Police système Courant</vt:lpstr>
      <vt:lpstr>Times New Roman</vt:lpstr>
      <vt:lpstr>Wingdings</vt:lpstr>
      <vt:lpstr>Office Theme</vt:lpstr>
      <vt:lpstr>BauCheck  Tool zur Unterstützung nachhaltiger  und zirkulärer Gebäudestandards  auf kommunaler Ebene  Datum </vt:lpstr>
      <vt:lpstr>BauCheck Intro</vt:lpstr>
      <vt:lpstr>BauCheck Intro</vt:lpstr>
      <vt:lpstr>Übersicht</vt:lpstr>
      <vt:lpstr>Prozess Wichtigkeit einer frühzeitigen und sorgfältigen Planung </vt:lpstr>
      <vt:lpstr>Circular Economy Anwendung der Prinzipien im Baukontext</vt:lpstr>
      <vt:lpstr>PowerPoint Presentation</vt:lpstr>
      <vt:lpstr>Projektbeschreibung </vt:lpstr>
      <vt:lpstr>Definition der Ziele/Maßnahmen Gebäudestandard </vt:lpstr>
      <vt:lpstr>Definition der Prioritäten </vt:lpstr>
      <vt:lpstr>Definition der Ziele/Maßnahmen Projektspezifische Maßnahmen  </vt:lpstr>
      <vt:lpstr>Übersicht (Projektentwicklung) Details der zu Beginn definierten Ziele/Maßnahmen   </vt:lpstr>
      <vt:lpstr>Projektevaluation Details der umgesetzten Ziele/Maßnahmen   </vt:lpstr>
      <vt:lpstr>Finaler Projektbericht </vt:lpstr>
      <vt:lpstr>Erfahrungswerte</vt:lpstr>
      <vt:lpstr>Kontakt  Myriam Seiter T. +352 40 66 58 28 myriam.seiter@klima-agence.lu  klima-agence.lu  Klima-Agence G.I.E. R.C.S. Luxembourg C84 </vt:lpstr>
      <vt:lpstr>Aperçu</vt:lpstr>
      <vt:lpstr>Processus Importance d'une planification précoce et rigoureuse </vt:lpstr>
      <vt:lpstr>Baupyramide</vt:lpstr>
      <vt:lpstr>Pyramide de construction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Schoor</dc:creator>
  <cp:lastModifiedBy>Myriam Seiter</cp:lastModifiedBy>
  <cp:revision>169</cp:revision>
  <dcterms:created xsi:type="dcterms:W3CDTF">2022-03-02T13:09:44Z</dcterms:created>
  <dcterms:modified xsi:type="dcterms:W3CDTF">2024-05-13T15:12:56Z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0.21.0.2123</vt:lpwstr>
  </property>
</Properties>
</file>